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396" r:id="rId2"/>
    <p:sldId id="449" r:id="rId3"/>
    <p:sldId id="450" r:id="rId4"/>
    <p:sldId id="451" r:id="rId5"/>
    <p:sldId id="452" r:id="rId6"/>
    <p:sldId id="453" r:id="rId7"/>
    <p:sldId id="454" r:id="rId8"/>
    <p:sldId id="455" r:id="rId9"/>
    <p:sldId id="461" r:id="rId10"/>
    <p:sldId id="460" r:id="rId11"/>
    <p:sldId id="505" r:id="rId12"/>
    <p:sldId id="495" r:id="rId13"/>
    <p:sldId id="463" r:id="rId14"/>
    <p:sldId id="457" r:id="rId1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88" autoAdjust="0"/>
    <p:restoredTop sz="85045" autoAdjust="0"/>
  </p:normalViewPr>
  <p:slideViewPr>
    <p:cSldViewPr snapToGrid="0" snapToObjects="1">
      <p:cViewPr varScale="1">
        <p:scale>
          <a:sx n="152" d="100"/>
          <a:sy n="152" d="100"/>
        </p:scale>
        <p:origin x="464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9/3/20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9/3/20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egexper.com/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077659"/>
          </a:xfrm>
        </p:spPr>
        <p:txBody>
          <a:bodyPr/>
          <a:lstStyle/>
          <a:p>
            <a:r>
              <a:rPr lang="en-US" dirty="0"/>
              <a:t>COP 4020</a:t>
            </a:r>
          </a:p>
          <a:p>
            <a:r>
              <a:rPr lang="en-US" dirty="0"/>
              <a:t>Pete Dobbins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Meta Symbols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615697638"/>
              </p:ext>
            </p:extLst>
          </p:nvPr>
        </p:nvGraphicFramePr>
        <p:xfrm>
          <a:off x="327867" y="1361590"/>
          <a:ext cx="803236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Alternative (disjunction)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Kleene Closure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 Closure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 or one of preceding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Match at start | left side of string, RE follows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  <a:r>
                        <a:rPr lang="en-US" dirty="0"/>
                        <a:t>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^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/>
                        <a:t>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Within []s negates RE: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[^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Match at end | right side of string, RE precedes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  <a:r>
                        <a:rPr lang="en-US" dirty="0"/>
                        <a:t>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Matches all single characters other than newline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73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Escape Sequence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882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7236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Escaping Meta Symbols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</p:nvPr>
        </p:nvGraphicFramePr>
        <p:xfrm>
          <a:off x="327868" y="1211117"/>
          <a:ext cx="803236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backslash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asterisk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plus 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question mark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literal caret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literal dollar sign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\[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open straight bracket, and so on for:  ], (, ),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22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newline and so on for:  \t, \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602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804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Escaping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05215896"/>
              </p:ext>
            </p:extLst>
          </p:nvPr>
        </p:nvGraphicFramePr>
        <p:xfrm>
          <a:off x="327867" y="1220075"/>
          <a:ext cx="803236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Back references the group # from preceding ()s from 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word boundary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digit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non-digit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word character (alphanumeric and the underscore)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non-word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whitespace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non-whitespace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571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1662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Restrictions | Limitations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REs </a:t>
            </a:r>
            <a:r>
              <a:rPr lang="en-US" i="1" dirty="0">
                <a:latin typeface="Cambria Math" charset="0"/>
              </a:rPr>
              <a:t>cannot</a:t>
            </a:r>
            <a:r>
              <a:rPr lang="en-US" dirty="0">
                <a:latin typeface="Cambria Math" charset="0"/>
              </a:rPr>
              <a:t> contain recursive definitions:  although some expressions may be defined in terms of others, nothing is defined (directly or indirectly) in terms of itself.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Lack of recursion limits the expressiveness of the language (set of strings) that can be specified.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For example: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 Math" charset="0"/>
              </a:rPr>
              <a:t>We cannot specify nested constructs such as the set of strings with balanced parentheses using a RE.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 Math" charset="0"/>
              </a:rPr>
              <a:t>We cannot specify nested comments such as /* /* … */ */ in some languages.</a:t>
            </a:r>
          </a:p>
        </p:txBody>
      </p:sp>
    </p:spTree>
    <p:extLst>
      <p:ext uri="{BB962C8B-B14F-4D97-AF65-F5344CB8AC3E}">
        <p14:creationId xmlns:p14="http://schemas.microsoft.com/office/powerpoint/2010/main" val="3909902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Recognizing Tokens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REs specify or </a:t>
            </a:r>
            <a:r>
              <a:rPr lang="en-US" i="1" dirty="0">
                <a:latin typeface="Cambria Math" charset="0"/>
              </a:rPr>
              <a:t>generate</a:t>
            </a:r>
            <a:r>
              <a:rPr lang="en-US" dirty="0">
                <a:latin typeface="Cambria Math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We need to </a:t>
            </a:r>
            <a:r>
              <a:rPr lang="en-US" i="1" dirty="0">
                <a:latin typeface="Cambria Math" charset="0"/>
              </a:rPr>
              <a:t>recognize</a:t>
            </a:r>
            <a:r>
              <a:rPr lang="en-US" dirty="0">
                <a:latin typeface="Cambria Math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A </a:t>
            </a:r>
            <a:r>
              <a:rPr lang="en-US" u="sng" dirty="0">
                <a:latin typeface="Cambria Math" charset="0"/>
              </a:rPr>
              <a:t>Deterministic Finite Automaton</a:t>
            </a:r>
            <a:r>
              <a:rPr lang="en-US" dirty="0">
                <a:latin typeface="Cambria Math" charset="0"/>
              </a:rPr>
              <a:t> (DFA|DFSM) is used to recognize the language that can be generated by a given RE.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We call this part of compilation </a:t>
            </a:r>
            <a:r>
              <a:rPr lang="en-US" b="1" dirty="0">
                <a:latin typeface="Cambria Math" charset="0"/>
              </a:rPr>
              <a:t>Lexical Analysis</a:t>
            </a:r>
            <a:r>
              <a:rPr lang="en-US" dirty="0">
                <a:latin typeface="Cambria Math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The interpreter | compiler component that performs lexical analysis is called a </a:t>
            </a:r>
            <a:r>
              <a:rPr lang="en-US" i="1" dirty="0">
                <a:latin typeface="Cambria Math" charset="0"/>
              </a:rPr>
              <a:t>Scanner</a:t>
            </a:r>
            <a:r>
              <a:rPr lang="en-US" dirty="0">
                <a:latin typeface="Cambria Math" charset="0"/>
              </a:rPr>
              <a:t> or </a:t>
            </a:r>
            <a:r>
              <a:rPr lang="en-US" i="1" dirty="0" err="1">
                <a:latin typeface="Cambria Math" charset="0"/>
              </a:rPr>
              <a:t>Lexer</a:t>
            </a:r>
            <a:r>
              <a:rPr lang="en-US" dirty="0">
                <a:latin typeface="Cambria Math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655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Used to specify simple sets of strings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Possibly infinite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Use Cases: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To specify lexical structure of programming languages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grep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Unix shell file lists for commands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Context search in editors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Scripting language such as JavaScript, Perl, and Python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Try some out in this analyzer:  </a:t>
            </a:r>
            <a:r>
              <a:rPr lang="en-US" dirty="0">
                <a:latin typeface="Cambria" panose="02040503050406030204" pitchFamily="18" charset="0"/>
                <a:hlinkClick r:id="rId2"/>
              </a:rPr>
              <a:t>https://regexper.com/</a:t>
            </a:r>
            <a:r>
              <a:rPr lang="en-US" dirty="0">
                <a:latin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9865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Atom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Concatenation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Alternative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Kleene Closure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Positive Closure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Blocking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Meta Symbols | Additional Operations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Restrictions | Limitations</a:t>
            </a:r>
          </a:p>
        </p:txBody>
      </p:sp>
    </p:spTree>
    <p:extLst>
      <p:ext uri="{BB962C8B-B14F-4D97-AF65-F5344CB8AC3E}">
        <p14:creationId xmlns:p14="http://schemas.microsoft.com/office/powerpoint/2010/main" val="2145665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Atom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An element of a finite alphabet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endParaRPr lang="en-US" dirty="0">
                  <a:latin typeface="Cambria" panose="02040503050406030204" pitchFamily="18" charset="0"/>
                </a:endParaRP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specifics 3 REs: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a:  denotes the set containing the string “a”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b:  denotes the set containing the string “b”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c:  denotes the set containing the string “c”</a:t>
                </a:r>
              </a:p>
              <a:p>
                <a:pPr>
                  <a:spcBef>
                    <a:spcPts val="800"/>
                  </a:spcBef>
                </a:pPr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denotes the set containing the empty string:  “”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916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Concatenation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Indicated by two (</a:t>
                </a:r>
                <a:r>
                  <a:rPr lang="en-US">
                    <a:latin typeface="Cambria" panose="02040503050406030204" pitchFamily="18" charset="0"/>
                  </a:rPr>
                  <a:t>or more) </a:t>
                </a:r>
                <a:r>
                  <a:rPr lang="en-US" dirty="0">
                    <a:latin typeface="Cambria" panose="02040503050406030204" pitchFamily="18" charset="0"/>
                  </a:rPr>
                  <a:t>adjacent </a:t>
                </a:r>
                <a:r>
                  <a:rPr lang="en-US" dirty="0" err="1">
                    <a:latin typeface="Cambria" panose="02040503050406030204" pitchFamily="18" charset="0"/>
                  </a:rPr>
                  <a:t>REs.</a:t>
                </a:r>
                <a:endParaRPr lang="en-US" dirty="0">
                  <a:latin typeface="Cambria" panose="02040503050406030204" pitchFamily="18" charset="0"/>
                </a:endParaRP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aa:  denotes the set containing the string “aa”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:  denotes the set containing the string “a”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ba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ba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aaaaab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aaaaab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ccaaacccc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ccaaacccc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4549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Alternative (Disjunction)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|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Denotes the union of the sets denoted by the two REs separated by </a:t>
            </a:r>
            <a:r>
              <a:rPr lang="en-US" b="1" dirty="0">
                <a:solidFill>
                  <a:schemeClr val="accent3"/>
                </a:solidFill>
                <a:latin typeface="Cambria" panose="02040503050406030204" pitchFamily="18" charset="0"/>
              </a:rPr>
              <a:t>|</a:t>
            </a:r>
            <a:endParaRPr lang="en-US" dirty="0">
              <a:latin typeface="Cambria" panose="02040503050406030204" pitchFamily="18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For example: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 err="1">
                <a:latin typeface="Cambria" panose="02040503050406030204" pitchFamily="18" charset="0"/>
              </a:rPr>
              <a:t>a|b</a:t>
            </a:r>
            <a:r>
              <a:rPr lang="en-US" dirty="0">
                <a:latin typeface="Cambria" panose="02040503050406030204" pitchFamily="18" charset="0"/>
              </a:rPr>
              <a:t>:  denotes the set of strings { “a”, “b”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 err="1">
                <a:latin typeface="Cambria" panose="02040503050406030204" pitchFamily="18" charset="0"/>
              </a:rPr>
              <a:t>a|ab|abc</a:t>
            </a:r>
            <a:r>
              <a:rPr lang="en-US" dirty="0">
                <a:latin typeface="Cambria" panose="02040503050406030204" pitchFamily="18" charset="0"/>
              </a:rPr>
              <a:t>:  denotes the set of strings { “a”, “ab”, “</a:t>
            </a:r>
            <a:r>
              <a:rPr lang="en-US" dirty="0" err="1">
                <a:latin typeface="Cambria" panose="02040503050406030204" pitchFamily="18" charset="0"/>
              </a:rPr>
              <a:t>abc</a:t>
            </a:r>
            <a:r>
              <a:rPr lang="en-US" dirty="0">
                <a:latin typeface="Cambria" panose="02040503050406030204" pitchFamily="18" charset="0"/>
              </a:rPr>
              <a:t>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(</a:t>
            </a:r>
            <a:r>
              <a:rPr lang="en-US" dirty="0" err="1">
                <a:latin typeface="Cambria" panose="02040503050406030204" pitchFamily="18" charset="0"/>
              </a:rPr>
              <a:t>a|b</a:t>
            </a:r>
            <a:r>
              <a:rPr lang="en-US" dirty="0">
                <a:latin typeface="Cambria" panose="02040503050406030204" pitchFamily="18" charset="0"/>
              </a:rPr>
              <a:t>)c:  denotes the set containing the strings { “ac”, “</a:t>
            </a:r>
            <a:r>
              <a:rPr lang="en-US" dirty="0" err="1">
                <a:latin typeface="Cambria" panose="02040503050406030204" pitchFamily="18" charset="0"/>
              </a:rPr>
              <a:t>bc</a:t>
            </a:r>
            <a:r>
              <a:rPr lang="en-US" dirty="0">
                <a:latin typeface="Cambria" panose="02040503050406030204" pitchFamily="18" charset="0"/>
              </a:rPr>
              <a:t>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Note, the parenthesis define the set a or b, followed by c</a:t>
            </a:r>
          </a:p>
        </p:txBody>
      </p:sp>
    </p:spTree>
    <p:extLst>
      <p:ext uri="{BB962C8B-B14F-4D97-AF65-F5344CB8AC3E}">
        <p14:creationId xmlns:p14="http://schemas.microsoft.com/office/powerpoint/2010/main" val="227582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Kleene Closure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*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 RE followed by a Kleene star * denotes the set of strings obtained by concatenating zero or more instances of the string set denoted by the RE immediately preceding the Kleene Closure.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a*:  denotes the set of strings {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, “a”, “aa”, “</a:t>
                </a:r>
                <a:r>
                  <a:rPr lang="en-US" dirty="0" err="1">
                    <a:latin typeface="Cambria" panose="02040503050406030204" pitchFamily="18" charset="0"/>
                  </a:rPr>
                  <a:t>aaa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ab*c:  denotes the set of strings { “ac”,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(ab)*c:  denotes the set of strings { “c”,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abababc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a(</a:t>
                </a:r>
                <a:r>
                  <a:rPr lang="en-US" dirty="0" err="1">
                    <a:latin typeface="Cambria" panose="02040503050406030204" pitchFamily="18" charset="0"/>
                  </a:rPr>
                  <a:t>b|c</a:t>
                </a:r>
                <a:r>
                  <a:rPr lang="en-US" dirty="0">
                    <a:latin typeface="Cambria" panose="02040503050406030204" pitchFamily="18" charset="0"/>
                  </a:rPr>
                  <a:t>)*a:  denotes the set containing the strings { “aa”, “aba”, “aca”, “abba”, “acca”, “</a:t>
                </a:r>
                <a:r>
                  <a:rPr lang="en-US" dirty="0" err="1">
                    <a:latin typeface="Cambria" panose="02040503050406030204" pitchFamily="18" charset="0"/>
                  </a:rPr>
                  <a:t>abca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acba</a:t>
                </a:r>
                <a:r>
                  <a:rPr lang="en-US" dirty="0">
                    <a:latin typeface="Cambria" panose="02040503050406030204" pitchFamily="18" charset="0"/>
                  </a:rPr>
                  <a:t>”, … }, i.e. a followed by any number of b’s and c’s followed by an 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1239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Positive Closure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+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 RE followed by </a:t>
                </a:r>
                <a:r>
                  <a:rPr lang="en-US" b="1" dirty="0">
                    <a:solidFill>
                      <a:schemeClr val="accent3"/>
                    </a:solidFill>
                    <a:latin typeface="Cambria" panose="02040503050406030204" pitchFamily="18" charset="0"/>
                  </a:rPr>
                  <a:t>+</a:t>
                </a:r>
                <a:r>
                  <a:rPr lang="en-US" dirty="0">
                    <a:latin typeface="Cambria" panose="02040503050406030204" pitchFamily="18" charset="0"/>
                  </a:rPr>
                  <a:t> denotes the set of strings obtained by the concatenation of one or more strings from the set denoted by the RE preceding the Positive Closure.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a+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aa*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a(a*)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a(a)* and denotes the set of strings { “a”, “aa”, “</a:t>
                </a:r>
                <a:r>
                  <a:rPr lang="en-US" dirty="0" err="1">
                    <a:latin typeface="Cambria" panose="02040503050406030204" pitchFamily="18" charset="0"/>
                  </a:rPr>
                  <a:t>aaa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ab+c</a:t>
                </a:r>
                <a:r>
                  <a:rPr lang="en-US" dirty="0">
                    <a:latin typeface="Cambria" panose="02040503050406030204" pitchFamily="18" charset="0"/>
                  </a:rPr>
                  <a:t>:  denotes the set of strings {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(ab)+c:  denotes the set of strings {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abababc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a(</a:t>
                </a:r>
                <a:r>
                  <a:rPr lang="en-US" dirty="0" err="1">
                    <a:latin typeface="Cambria" panose="02040503050406030204" pitchFamily="18" charset="0"/>
                  </a:rPr>
                  <a:t>b|c</a:t>
                </a:r>
                <a:r>
                  <a:rPr lang="en-US" dirty="0">
                    <a:latin typeface="Cambria" panose="02040503050406030204" pitchFamily="18" charset="0"/>
                  </a:rPr>
                  <a:t>)+a:  denotes the set containing the strings { “aba”, “aca”, “abba”, “acca”, “</a:t>
                </a:r>
                <a:r>
                  <a:rPr lang="en-US" dirty="0" err="1">
                    <a:latin typeface="Cambria" panose="02040503050406030204" pitchFamily="18" charset="0"/>
                  </a:rPr>
                  <a:t>abca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acba</a:t>
                </a:r>
                <a:r>
                  <a:rPr lang="en-US" dirty="0">
                    <a:latin typeface="Cambria" panose="02040503050406030204" pitchFamily="18" charset="0"/>
                  </a:rPr>
                  <a:t>”, … }, i.e. a followed by one ore more of b’s and c’s followed by an 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0019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 Blocking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053686462"/>
              </p:ext>
            </p:extLst>
          </p:nvPr>
        </p:nvGraphicFramePr>
        <p:xfrm>
          <a:off x="327867" y="1361590"/>
          <a:ext cx="803236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Blocks off or groups a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 on one of whatever is in []s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{n,}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n+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{,n}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at most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 (not universal)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m,n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at least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</a:t>
                      </a:r>
                      <a:r>
                        <a:rPr lang="en-US" dirty="0"/>
                        <a:t> and at most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[a–d]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alphabetic range: 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dirty="0"/>
                        <a:t> through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[1–3]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numeric range: 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dirty="0"/>
                        <a:t> through 3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73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1018241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6095</TotalTime>
  <Words>1096</Words>
  <Application>Microsoft Macintosh PowerPoint</Application>
  <PresentationFormat>On-screen Show (16:9)</PresentationFormat>
  <Paragraphs>150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Cambria</vt:lpstr>
      <vt:lpstr>Cambria Math</vt:lpstr>
      <vt:lpstr>Consolas</vt:lpstr>
      <vt:lpstr>Rockwell</vt:lpstr>
      <vt:lpstr>Wingdings</vt:lpstr>
      <vt:lpstr>PNE Theme Slide Deck</vt:lpstr>
      <vt:lpstr>Regular Expressions</vt:lpstr>
      <vt:lpstr>Definitions</vt:lpstr>
      <vt:lpstr>Definitions</vt:lpstr>
      <vt:lpstr>Definitions:  Atom</vt:lpstr>
      <vt:lpstr>Definitions:  Concatenation</vt:lpstr>
      <vt:lpstr>Definitions:  Alternative (Disjunction), |</vt:lpstr>
      <vt:lpstr>Definitions:  Kleene Closure, *</vt:lpstr>
      <vt:lpstr>Definitions:  Positive Closure, +</vt:lpstr>
      <vt:lpstr>Definitions:   Blocking</vt:lpstr>
      <vt:lpstr>Definitions:  Meta Symbols</vt:lpstr>
      <vt:lpstr>Definitions:  Escaping Meta Symbols</vt:lpstr>
      <vt:lpstr>Definitions:  Escaping</vt:lpstr>
      <vt:lpstr>Restrictions | Limitations</vt:lpstr>
      <vt:lpstr>Recognizing Tokens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114</cp:revision>
  <cp:lastPrinted>2018-12-14T17:35:19Z</cp:lastPrinted>
  <dcterms:created xsi:type="dcterms:W3CDTF">2018-12-09T21:35:01Z</dcterms:created>
  <dcterms:modified xsi:type="dcterms:W3CDTF">2020-09-03T19:49:31Z</dcterms:modified>
</cp:coreProperties>
</file>

<file path=docProps/thumbnail.jpeg>
</file>